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3"/>
  </p:notesMasterIdLst>
  <p:handoutMasterIdLst>
    <p:handoutMasterId r:id="rId24"/>
  </p:handoutMasterIdLst>
  <p:sldIdLst>
    <p:sldId id="714" r:id="rId2"/>
    <p:sldId id="839" r:id="rId3"/>
    <p:sldId id="823" r:id="rId4"/>
    <p:sldId id="824" r:id="rId5"/>
    <p:sldId id="825" r:id="rId6"/>
    <p:sldId id="826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  <p:sldId id="835" r:id="rId16"/>
    <p:sldId id="836" r:id="rId17"/>
    <p:sldId id="837" r:id="rId18"/>
    <p:sldId id="838" r:id="rId19"/>
    <p:sldId id="840" r:id="rId20"/>
    <p:sldId id="786" r:id="rId21"/>
    <p:sldId id="787" r:id="rId22"/>
  </p:sldIdLst>
  <p:sldSz cx="10059988" cy="7773988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5">
          <p15:clr>
            <a:srgbClr val="A4A3A4"/>
          </p15:clr>
        </p15:guide>
        <p15:guide id="2" orient="horz" pos="4721">
          <p15:clr>
            <a:srgbClr val="A4A3A4"/>
          </p15:clr>
        </p15:guide>
        <p15:guide id="3" orient="horz" pos="465">
          <p15:clr>
            <a:srgbClr val="A4A3A4"/>
          </p15:clr>
        </p15:guide>
        <p15:guide id="4" orient="horz" pos="705">
          <p15:clr>
            <a:srgbClr val="A4A3A4"/>
          </p15:clr>
        </p15:guide>
        <p15:guide id="5" orient="horz" pos="1105">
          <p15:clr>
            <a:srgbClr val="A4A3A4"/>
          </p15:clr>
        </p15:guide>
        <p15:guide id="6" orient="horz" pos="4521">
          <p15:clr>
            <a:srgbClr val="A4A3A4"/>
          </p15:clr>
        </p15:guide>
        <p15:guide id="7" pos="297">
          <p15:clr>
            <a:srgbClr val="A4A3A4"/>
          </p15:clr>
        </p15:guide>
        <p15:guide id="8" pos="845">
          <p15:clr>
            <a:srgbClr val="A4A3A4"/>
          </p15:clr>
        </p15:guide>
        <p15:guide id="9" pos="60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92D400"/>
    <a:srgbClr val="C9DD03"/>
    <a:srgbClr val="3C8A2E"/>
    <a:srgbClr val="00A1DE"/>
    <a:srgbClr val="A4D400"/>
    <a:srgbClr val="4CBDE8"/>
    <a:srgbClr val="4C689F"/>
    <a:srgbClr val="72C7E7"/>
    <a:srgbClr val="7BC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6143" autoAdjust="0"/>
  </p:normalViewPr>
  <p:slideViewPr>
    <p:cSldViewPr snapToGrid="0">
      <p:cViewPr varScale="1">
        <p:scale>
          <a:sx n="82" d="100"/>
          <a:sy n="82" d="100"/>
        </p:scale>
        <p:origin x="1668" y="78"/>
      </p:cViewPr>
      <p:guideLst>
        <p:guide orient="horz" pos="865"/>
        <p:guide orient="horz" pos="4721"/>
        <p:guide orient="horz" pos="465"/>
        <p:guide orient="horz" pos="705"/>
        <p:guide orient="horz" pos="1105"/>
        <p:guide orient="horz" pos="4521"/>
        <p:guide pos="297"/>
        <p:guide pos="845"/>
        <p:guide pos="6029"/>
      </p:guideLst>
    </p:cSldViewPr>
  </p:slideViewPr>
  <p:outlineViewPr>
    <p:cViewPr>
      <p:scale>
        <a:sx n="33" d="100"/>
        <a:sy n="33" d="100"/>
      </p:scale>
      <p:origin x="0" y="13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330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defTabSz="635000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4398" y="0"/>
            <a:ext cx="303169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algn="r" defTabSz="635000">
              <a:defRPr sz="800"/>
            </a:lvl1pPr>
          </a:lstStyle>
          <a:p>
            <a:fld id="{703695FF-416A-444A-98EB-8F73ABCA104D}" type="datetimeFigureOut">
              <a:rPr lang="en-US"/>
              <a:pPr/>
              <a:t>11/22/2015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05984"/>
            <a:ext cx="303330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defTabSz="635000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4398" y="8805984"/>
            <a:ext cx="303169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algn="r" defTabSz="635000">
              <a:defRPr sz="800"/>
            </a:lvl1pPr>
          </a:lstStyle>
          <a:p>
            <a:fld id="{8836368E-7C0D-414E-BB1D-520FE051459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95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330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defTabSz="635000"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4398" y="0"/>
            <a:ext cx="303169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algn="r" defTabSz="635000">
              <a:defRPr sz="1200">
                <a:latin typeface="Calibri" pitchFamily="34" charset="0"/>
              </a:defRPr>
            </a:lvl1pPr>
          </a:lstStyle>
          <a:p>
            <a:fld id="{82E63C98-49D2-46AA-A6C4-0703EF3508ED}" type="datetimeFigureOut">
              <a:rPr lang="en-US"/>
              <a:pPr/>
              <a:t>11/22/2015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5325"/>
            <a:ext cx="4497388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391" tIns="69696" rIns="139391" bIns="6969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9126" y="4403725"/>
            <a:ext cx="5599449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05984"/>
            <a:ext cx="3033304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defTabSz="635000"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4398" y="8805984"/>
            <a:ext cx="303169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algn="r" defTabSz="635000">
              <a:defRPr sz="1200">
                <a:latin typeface="Calibri" pitchFamily="34" charset="0"/>
              </a:defRPr>
            </a:lvl1pPr>
          </a:lstStyle>
          <a:p>
            <a:fld id="{76A7D6DE-9268-4DB8-BF6D-ED47B14D559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84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257300" y="3271838"/>
            <a:ext cx="4397375" cy="1335087"/>
          </a:xfrm>
        </p:spPr>
        <p:txBody>
          <a:bodyPr/>
          <a:lstStyle>
            <a:lvl1pPr>
              <a:lnSpc>
                <a:spcPts val="3600"/>
              </a:lnSpc>
              <a:defRPr sz="3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47675" y="6834188"/>
            <a:ext cx="5214938" cy="344487"/>
          </a:xfrm>
        </p:spPr>
        <p:txBody>
          <a:bodyPr/>
          <a:lstStyle>
            <a:lvl1pPr marL="0" indent="0">
              <a:lnSpc>
                <a:spcPts val="2225"/>
              </a:lnSpc>
              <a:defRPr sz="1800" b="1" smtClean="0"/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0" y="7427913"/>
            <a:ext cx="311150" cy="163512"/>
          </a:xfrm>
        </p:spPr>
        <p:txBody>
          <a:bodyPr/>
          <a:lstStyle>
            <a:lvl1pPr>
              <a:lnSpc>
                <a:spcPts val="1338"/>
              </a:lnSpc>
              <a:defRPr/>
            </a:lvl1pPr>
          </a:lstStyle>
          <a:p>
            <a:fld id="{D681006A-5A28-4DD1-84CD-970B45D2371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849313" y="7429500"/>
            <a:ext cx="4749800" cy="1635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US" kern="0" dirty="0" smtClean="0">
                <a:solidFill>
                  <a:srgbClr val="002776"/>
                </a:solidFill>
              </a:rPr>
              <a:t>Building Expertise in Knowledge Management</a:t>
            </a:r>
          </a:p>
          <a:p>
            <a:endParaRPr lang="en-US" kern="0" dirty="0">
              <a:solidFill>
                <a:srgbClr val="002776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31768" y="6412832"/>
            <a:ext cx="2528220" cy="1361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5" descr="DEL_PRI_RGB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5913" y="287338"/>
            <a:ext cx="234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00" y="360000"/>
            <a:ext cx="9126000" cy="63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000" y="1170000"/>
            <a:ext cx="4485000" cy="522000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GB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1000" y="1170000"/>
            <a:ext cx="4485000" cy="5220000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1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10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GB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55CF5D-4241-4E87-A1C0-23208A5FC48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849313" y="7429500"/>
            <a:ext cx="4749800" cy="1635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US" kern="0" dirty="0" smtClean="0">
                <a:solidFill>
                  <a:srgbClr val="002776"/>
                </a:solidFill>
              </a:rPr>
              <a:t>Building Expertise in Knowledge Management</a:t>
            </a:r>
            <a:endParaRPr lang="en-US" kern="0" dirty="0">
              <a:solidFill>
                <a:srgbClr val="00277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DBA2-0062-40CA-9AC6-9F5E722587C0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2776"/>
                </a:solidFill>
              </a:rPr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396875"/>
            <a:ext cx="92662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301750"/>
            <a:ext cx="9266237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0" y="7429500"/>
            <a:ext cx="311150" cy="1635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defTabSz="1019175">
              <a:lnSpc>
                <a:spcPts val="12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fld id="{98B80D7D-F158-4203-B9B4-C19C06EEBC5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849313" y="7429500"/>
            <a:ext cx="4749800" cy="1635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US" kern="0" dirty="0" smtClean="0">
                <a:solidFill>
                  <a:srgbClr val="002776"/>
                </a:solidFill>
              </a:rPr>
              <a:t>Building Expertise in Knowledge Management</a:t>
            </a:r>
          </a:p>
          <a:p>
            <a:endParaRPr lang="en-US" kern="0" dirty="0">
              <a:solidFill>
                <a:srgbClr val="00277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97" r:id="rId2"/>
    <p:sldLayoutId id="2147483951" r:id="rId3"/>
  </p:sldLayoutIdLst>
  <p:hf hdr="0" dt="0"/>
  <p:txStyles>
    <p:titleStyle>
      <a:lvl1pPr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1019175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2588" indent="-382588" algn="l" defTabSz="1019175" rtl="0" eaLnBrk="1" fontAlgn="base" hangingPunct="1">
        <a:spcBef>
          <a:spcPct val="0"/>
        </a:spcBef>
        <a:spcAft>
          <a:spcPts val="300"/>
        </a:spcAft>
        <a:buFont typeface="Arial" charset="0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203200" indent="-203200" algn="l" defTabSz="1019175" rtl="0" eaLnBrk="1" fontAlgn="base" hangingPunct="1">
        <a:spcBef>
          <a:spcPct val="0"/>
        </a:spcBef>
        <a:spcAft>
          <a:spcPts val="300"/>
        </a:spcAft>
        <a:buFont typeface="Arial" charset="0"/>
        <a:buChar char="•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98463" indent="-195263" algn="l" defTabSz="1019175" rtl="0" eaLnBrk="1" fontAlgn="base" hangingPunct="1">
        <a:spcBef>
          <a:spcPct val="0"/>
        </a:spcBef>
        <a:spcAft>
          <a:spcPts val="300"/>
        </a:spcAft>
        <a:buFont typeface="Arial" charset="0"/>
        <a:buChar char="‒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601663" indent="-203200" algn="l" defTabSz="1019175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lang="en-US" sz="20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93750" indent="-192088" algn="l" defTabSz="1019175" rtl="0" eaLnBrk="1" fontAlgn="base" hangingPunct="1">
        <a:spcBef>
          <a:spcPct val="0"/>
        </a:spcBef>
        <a:spcAft>
          <a:spcPts val="600"/>
        </a:spcAft>
        <a:buFont typeface="Arial" charset="0"/>
        <a:buChar char="‒"/>
        <a:defRPr lang="en-GB" sz="20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9535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lideshare.net/normanlamont/new-technology-the-threat-to-our-informa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ocs.google.com/View?id=ddj598qm_34mr3vhsg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linkedin.com/pulse/article/20141110202417-2500783-10-tips-for-leading-communiti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docs.google.com/View?id=ddj598qm_21wpp22x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inkedin.com/pulse/knowledge-management-leaders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linkedin.com/pulse/20141208204832-2500783-does-size-matter-in-communiti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linkedin.com/pulse/how-locate-expertise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docs.google.com/View?id=ddj598qm_44fx54rbg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linkedin.com/pulse/open-gates-tear-down-walls-moving-from-need-know-share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://twitter.com/stangarfield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tech.groups.yahoo.com/group/sikmlead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s://d-wiki.deloitteresources.com/mediawiki/index.php?title=Image:Stan.jpg" TargetMode="External"/><Relationship Id="rId4" Type="http://schemas.openxmlformats.org/officeDocument/2006/relationships/hyperlink" Target="http://sites.google.com/site/stangarfield/" TargetMode="External"/><Relationship Id="rId9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linkedin.com/today/author/25007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linkedin.com/pulse/stop-being-so-pushy-use-power-pull-instead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can-you-lead-without-being-master-domain-stan-garfield" TargetMode="External"/><Relationship Id="rId2" Type="http://schemas.openxmlformats.org/officeDocument/2006/relationships/hyperlink" Target="https://www.linkedin.com/pulse/agile-fragile-stan-garfield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linkedin.com/pulse/knowledge-management-life-support-most-organizations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ocs.google.com/View?id=ddj598qm_14dgnfv4cw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linkedin.com/pulse/what-you-supposed-do-community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nkedin.com/pulse/collaboration-use-cases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linkedin.com/pulse/control-only-you-can-prevent-redundant-communities-stan-garfiel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 txBox="1">
            <a:spLocks/>
          </p:cNvSpPr>
          <p:nvPr/>
        </p:nvSpPr>
        <p:spPr bwMode="gray">
          <a:xfrm>
            <a:off x="1097841" y="2787316"/>
            <a:ext cx="6984275" cy="124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1019175" eaLnBrk="0" hangingPunct="0">
              <a:lnSpc>
                <a:spcPts val="3600"/>
              </a:lnSpc>
              <a:defRPr/>
            </a:pPr>
            <a:r>
              <a:rPr lang="en-US" sz="39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16 KM Myths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lang="en-US" sz="3900" noProof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+mj-cs"/>
              </a:rPr>
              <a:t>Debunked</a:t>
            </a:r>
            <a:endParaRPr lang="en-US" sz="3900" dirty="0" smtClean="0">
              <a:solidFill>
                <a:schemeClr val="accent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Rectangle 18"/>
          <p:cNvSpPr>
            <a:spLocks noGrp="1"/>
          </p:cNvSpPr>
          <p:nvPr>
            <p:ph type="subTitle" idx="1"/>
          </p:nvPr>
        </p:nvSpPr>
        <p:spPr>
          <a:xfrm>
            <a:off x="457614" y="6169233"/>
            <a:ext cx="5214938" cy="1275176"/>
          </a:xfrm>
        </p:spPr>
        <p:txBody>
          <a:bodyPr/>
          <a:lstStyle/>
          <a:p>
            <a:pPr eaLnBrk="1" hangingPunct="1"/>
            <a:r>
              <a:rPr dirty="0">
                <a:cs typeface="Arial" pitchFamily="34" charset="0"/>
              </a:rPr>
              <a:t>Stan Garfield</a:t>
            </a:r>
          </a:p>
          <a:p>
            <a:pPr eaLnBrk="1" hangingPunct="1"/>
            <a:r>
              <a:rPr smtClean="0">
                <a:cs typeface="Arial" pitchFamily="34" charset="0"/>
              </a:rPr>
              <a:t>November 5, 2015</a:t>
            </a:r>
            <a:endParaRPr dirty="0">
              <a:cs typeface="Arial" pitchFamily="34" charset="0"/>
            </a:endParaRPr>
          </a:p>
          <a:p>
            <a:endParaRPr dirty="0">
              <a:cs typeface="Arial" pitchFamily="34" charset="0"/>
            </a:endParaRPr>
          </a:p>
        </p:txBody>
      </p:sp>
      <p:sp>
        <p:nvSpPr>
          <p:cNvPr id="2" name="AutoShape 4" descr="http://answerhub.com/site/reen-assets/images/header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ttp://answerhub.com/site/reen-assets/images/header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ttp://answerhub.com/site/reen-assets/images/header/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s://encrypted-tbn2.gstatic.com/images?q=tbn:ANd9GcTSXbzxOei6xmlJMWtjnkAnbqSShwIQdEjraJkTVBIUE_3rRlSm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53" y="50540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19147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8. </a:t>
            </a:r>
            <a:r>
              <a:rPr lang="en-US" sz="2800" dirty="0">
                <a:solidFill>
                  <a:schemeClr val="accent1"/>
                </a:solidFill>
              </a:rPr>
              <a:t>Eliminate </a:t>
            </a:r>
            <a:r>
              <a:rPr lang="en-US" sz="2800" dirty="0" smtClean="0">
                <a:solidFill>
                  <a:schemeClr val="accent1"/>
                </a:solidFill>
              </a:rPr>
              <a:t>risks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Visible versus invisible: email vs. ESN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Trust people to do no harm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Intervene when necessary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New </a:t>
            </a:r>
            <a:r>
              <a:rPr lang="en-US" dirty="0">
                <a:solidFill>
                  <a:schemeClr val="accent1"/>
                </a:solidFill>
              </a:rPr>
              <a:t>technology - the threat to our </a:t>
            </a:r>
            <a:r>
              <a:rPr lang="en-US" dirty="0" smtClean="0">
                <a:solidFill>
                  <a:schemeClr val="accent1"/>
                </a:solidFill>
              </a:rPr>
              <a:t>information </a:t>
            </a:r>
            <a:r>
              <a:rPr lang="en-US" sz="1800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en-US" sz="1800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schemeClr val="accent1"/>
                </a:solidFill>
                <a:hlinkClick r:id="rId2"/>
              </a:rPr>
              <a:t>www.slideshare.net/normanlamont/new-technology-the-threat-to-our-information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http://homeforbusiness.co.uk/homewp/wp-content/uploads/2013/01/See-Risks-Eliminate-Risks-300x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90" y="227064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5" y="2494537"/>
            <a:ext cx="5285714" cy="346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749" y="4865966"/>
            <a:ext cx="2371429" cy="19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750" y="2494537"/>
            <a:ext cx="36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19147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9. </a:t>
            </a:r>
            <a:r>
              <a:rPr lang="en-US" sz="2800" dirty="0">
                <a:solidFill>
                  <a:schemeClr val="accent1"/>
                </a:solidFill>
              </a:rPr>
              <a:t>Be like Google and </a:t>
            </a:r>
            <a:r>
              <a:rPr lang="en-US" sz="2800" dirty="0" smtClean="0">
                <a:solidFill>
                  <a:schemeClr val="accent1"/>
                </a:solidFill>
              </a:rPr>
              <a:t>Amazon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81762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Search like Google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Content ratings like Amazon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Behind the firewall is not the same scale as the Internet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Content </a:t>
            </a:r>
            <a:r>
              <a:rPr lang="en-US" dirty="0">
                <a:solidFill>
                  <a:schemeClr val="accent1"/>
                </a:solidFill>
              </a:rPr>
              <a:t>rating is different behind the firewall than it is on the Internet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docs.google.com/View?id=ddj598qm_34mr3vhsgx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http://www.hahnloeser.com/tradesecretlitigator/image.axd?picture=2013%2F1%2FAmazon-Goo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63" y="3423008"/>
            <a:ext cx="21907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3149954"/>
            <a:ext cx="4457143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10. We </a:t>
            </a:r>
            <a:r>
              <a:rPr lang="en-US" sz="2800" dirty="0">
                <a:solidFill>
                  <a:schemeClr val="accent1"/>
                </a:solidFill>
              </a:rPr>
              <a:t>n</a:t>
            </a:r>
            <a:r>
              <a:rPr lang="en-US" sz="2800" dirty="0" smtClean="0">
                <a:solidFill>
                  <a:schemeClr val="accent1"/>
                </a:solidFill>
              </a:rPr>
              <a:t>eed </a:t>
            </a:r>
            <a:r>
              <a:rPr lang="en-US" sz="2800" dirty="0">
                <a:solidFill>
                  <a:schemeClr val="accent1"/>
                </a:solidFill>
              </a:rPr>
              <a:t>our </a:t>
            </a:r>
            <a:r>
              <a:rPr lang="en-US" sz="2800" dirty="0" smtClean="0">
                <a:solidFill>
                  <a:schemeClr val="accent1"/>
                </a:solidFill>
              </a:rPr>
              <a:t>own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Don’t practice what we preach – e.g., use private groups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Internal vs. external collaboration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Redundant, local, narrow niches: lack of critical mass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10 Tips for Leading </a:t>
            </a:r>
            <a:r>
              <a:rPr lang="en-US" dirty="0" smtClean="0">
                <a:solidFill>
                  <a:schemeClr val="accent1"/>
                </a:solidFill>
              </a:rPr>
              <a:t>Communities</a:t>
            </a:r>
          </a:p>
          <a:p>
            <a:pPr lvl="0" defTabSz="1019175"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www.linkedin.com/pulse/article/20141110202417-2500783-10-tips-for-leading-communities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http://www.wired.com/wp-content/uploads/blogs/insights/wp-content/uploads/2013/02/silo_6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093693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65640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19147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11. I </a:t>
            </a:r>
            <a:r>
              <a:rPr lang="en-US" sz="2800" dirty="0">
                <a:solidFill>
                  <a:schemeClr val="accent1"/>
                </a:solidFill>
              </a:rPr>
              <a:t>d</a:t>
            </a:r>
            <a:r>
              <a:rPr lang="en-US" sz="2800" dirty="0" smtClean="0">
                <a:solidFill>
                  <a:schemeClr val="accent1"/>
                </a:solidFill>
              </a:rPr>
              <a:t>on't </a:t>
            </a:r>
            <a:r>
              <a:rPr lang="en-US" sz="2800" dirty="0">
                <a:solidFill>
                  <a:schemeClr val="accent1"/>
                </a:solidFill>
              </a:rPr>
              <a:t>have </a:t>
            </a:r>
            <a:r>
              <a:rPr lang="en-US" sz="2800" dirty="0" smtClean="0">
                <a:solidFill>
                  <a:schemeClr val="accent1"/>
                </a:solidFill>
              </a:rPr>
              <a:t>time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Don’t participate online, in calls, or at conferences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Don’t think that learning is as important as mundane tasks, endless meetings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lanning and prepping vs. trying things out and iterating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Implement</a:t>
            </a:r>
            <a:r>
              <a:rPr lang="en-US" dirty="0">
                <a:solidFill>
                  <a:schemeClr val="accent1"/>
                </a:solidFill>
              </a:rPr>
              <a:t>, Improve, and Iterate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docs.google.com/View?id=ddj598qm_21wpp22xz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http://cds43.files.wordpress.com/2012/06/sqwhe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1" y="3008671"/>
            <a:ext cx="50863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eveblank.files.wordpress.com/2015/05/build-measure-lea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008671"/>
            <a:ext cx="29146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12. We should </a:t>
            </a:r>
            <a:r>
              <a:rPr lang="en-US" sz="2800" dirty="0" smtClean="0">
                <a:solidFill>
                  <a:schemeClr val="accent1"/>
                </a:solidFill>
              </a:rPr>
              <a:t>work </a:t>
            </a:r>
            <a:r>
              <a:rPr lang="en-US" sz="2800" dirty="0">
                <a:solidFill>
                  <a:schemeClr val="accent1"/>
                </a:solidFill>
              </a:rPr>
              <a:t>ourselves out of a </a:t>
            </a:r>
            <a:r>
              <a:rPr lang="en-US" sz="2800" dirty="0" smtClean="0">
                <a:solidFill>
                  <a:schemeClr val="accent1"/>
                </a:solidFill>
              </a:rPr>
              <a:t>job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Integrate KM into work processes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KM is everyone’s job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What about Finance, HR, and Operations?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Knowledge </a:t>
            </a:r>
            <a:r>
              <a:rPr lang="en-US" dirty="0">
                <a:solidFill>
                  <a:schemeClr val="accent1"/>
                </a:solidFill>
              </a:rPr>
              <a:t>Management Leaders &amp; Community Managers: What's Needed?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www.linkedin.com/pulse/knowledge-management-leaders-stan-garfield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1" y="3399850"/>
            <a:ext cx="5542857" cy="3038095"/>
          </a:xfrm>
          <a:prstGeom prst="rect">
            <a:avLst/>
          </a:prstGeom>
        </p:spPr>
      </p:pic>
      <p:pic>
        <p:nvPicPr>
          <p:cNvPr id="9" name="Picture 2" descr="http://themanagementmaven.files.wordpress.com/2014/06/work-yourself-out-of-a-job.png?w=6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242563"/>
            <a:ext cx="5846029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13. </a:t>
            </a:r>
            <a:r>
              <a:rPr lang="en-US" sz="2800" dirty="0"/>
              <a:t>Bigger is </a:t>
            </a:r>
            <a:r>
              <a:rPr lang="en-US" sz="2800" dirty="0" smtClean="0"/>
              <a:t>better</a:t>
            </a:r>
            <a:endParaRPr lang="en-US" sz="24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Large teams, offshore resources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Dizzying web sites with animation and terrible user interfaces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Tout how many groups, pages, visits instead of value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Join-only members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Exception: more community members (not join-only) is better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Does Size Matter in </a:t>
            </a:r>
            <a:r>
              <a:rPr lang="en-US" dirty="0" smtClean="0">
                <a:solidFill>
                  <a:schemeClr val="accent1"/>
                </a:solidFill>
              </a:rPr>
              <a:t>Communities?</a:t>
            </a:r>
          </a:p>
          <a:p>
            <a:pPr lvl="0" defTabSz="1019175">
              <a:spcAft>
                <a:spcPts val="300"/>
              </a:spcAft>
              <a:defRPr/>
            </a:pP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www.linkedin.com/pulse/20141208204832-2500783-does-size-matter-in-communities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http://www.wholeheartedleaders.com/wp-content/uploads/2013/04/bigger-is-be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71" y="3288817"/>
            <a:ext cx="3810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08" y="3288817"/>
            <a:ext cx="3428571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14</a:t>
            </a:r>
            <a:r>
              <a:rPr lang="en-US" sz="2800" dirty="0"/>
              <a:t>. Make people do </a:t>
            </a:r>
            <a:r>
              <a:rPr lang="en-US" sz="2800" dirty="0" smtClean="0"/>
              <a:t>it</a:t>
            </a:r>
            <a:endParaRPr lang="en-US" sz="24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Maintain expertise profiles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Contribute all documents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Forced membership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Everyone starts from one home page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How </a:t>
            </a:r>
            <a:r>
              <a:rPr lang="en-US" dirty="0">
                <a:solidFill>
                  <a:schemeClr val="accent1"/>
                </a:solidFill>
              </a:rPr>
              <a:t>to Locate </a:t>
            </a:r>
            <a:r>
              <a:rPr lang="en-US" dirty="0" smtClean="0">
                <a:solidFill>
                  <a:schemeClr val="accent1"/>
                </a:solidFill>
              </a:rPr>
              <a:t>Expertise</a:t>
            </a: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www.linkedin.com/pulse/how-locate-expertise-stan-garfield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4338" name="Picture 2" descr="http://71055.inspyred.com/images/11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81" y="3342045"/>
            <a:ext cx="5715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6646"/>
            <a:ext cx="3771429" cy="26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19147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15. </a:t>
            </a:r>
            <a:r>
              <a:rPr lang="en-US" sz="2800" dirty="0">
                <a:solidFill>
                  <a:schemeClr val="accent1"/>
                </a:solidFill>
              </a:rPr>
              <a:t>Everything is a </a:t>
            </a:r>
            <a:r>
              <a:rPr lang="en-US" sz="2800" dirty="0" smtClean="0">
                <a:solidFill>
                  <a:schemeClr val="accent1"/>
                </a:solidFill>
              </a:rPr>
              <a:t>community</a:t>
            </a:r>
            <a:endParaRPr lang="en-US" sz="24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Sites, wikis, blogs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Organizations, teams, companies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The entire Enterprise Social Network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Communities Manifesto 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docs.google.com/View?id=ddj598qm_44fx54rbg5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362" name="Picture 2" descr="http://images.vertex42.com/ExcelTemplates/orgcharts/functional-business-organizational-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13" y="2215662"/>
            <a:ext cx="4981575" cy="45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2424446"/>
            <a:ext cx="458372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16. </a:t>
            </a:r>
            <a:r>
              <a:rPr lang="en-US" sz="2800" dirty="0"/>
              <a:t>Our IP will be </a:t>
            </a:r>
            <a:r>
              <a:rPr lang="en-US" sz="2800" dirty="0" smtClean="0"/>
              <a:t>stolen</a:t>
            </a:r>
            <a:endParaRPr lang="en-US" sz="24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93485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Another business unit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Competitors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Disgruntled employees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sz="1800" dirty="0">
                <a:solidFill>
                  <a:schemeClr val="accent1"/>
                </a:solidFill>
              </a:rPr>
              <a:t>Open the gates and tear down the walls; moving from "need to know" to "need to </a:t>
            </a:r>
            <a:r>
              <a:rPr lang="en-US" sz="1800" dirty="0" smtClean="0">
                <a:solidFill>
                  <a:schemeClr val="accent1"/>
                </a:solidFill>
              </a:rPr>
              <a:t>share"</a:t>
            </a:r>
          </a:p>
          <a:p>
            <a:pPr lvl="0" defTabSz="1019175">
              <a:spcAft>
                <a:spcPts val="300"/>
              </a:spcAft>
              <a:defRPr/>
            </a:pPr>
            <a:r>
              <a:rPr lang="en-US" sz="1400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sz="1400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sz="1400" dirty="0" smtClean="0">
                <a:solidFill>
                  <a:schemeClr val="accent1"/>
                </a:solidFill>
                <a:hlinkClick r:id="rId2"/>
              </a:rPr>
              <a:t>www.linkedin.com/pulse/open-gates-tear-down-walls-moving-from-need-know-share-stan-garfield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pic>
        <p:nvPicPr>
          <p:cNvPr id="16386" name="Picture 2" descr="http://techchunks.com/wp-content/uploads/2010/12/How-To-Track-Your-Stolen-Laptop-Using-New-Quick-Heal-Ser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80" y="3722205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igaom.com/wp-content/uploads/sites/1/2011/04/20051214002236unlock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1" y="3650766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49263" y="396875"/>
            <a:ext cx="9266237" cy="4585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Questions for discussion</a:t>
            </a:r>
            <a:br>
              <a:rPr lang="en-US" dirty="0" smtClean="0"/>
            </a:br>
            <a:endParaRPr lang="en-US" sz="2400" b="0" dirty="0" smtClean="0"/>
          </a:p>
        </p:txBody>
      </p:sp>
      <p:sp>
        <p:nvSpPr>
          <p:cNvPr id="142341" name="Rectangle 5"/>
          <p:cNvSpPr>
            <a:spLocks noGrp="1"/>
          </p:cNvSpPr>
          <p:nvPr>
            <p:ph idx="1"/>
          </p:nvPr>
        </p:nvSpPr>
        <p:spPr>
          <a:xfrm>
            <a:off x="455920" y="1228299"/>
            <a:ext cx="9266237" cy="3786153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Have you observed some of these?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Do you have differing views?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What other myths would you like to debunk?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16 KM Myths</a:t>
            </a:r>
            <a:endParaRPr lang="en-US" sz="24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Push it</a:t>
            </a: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Someone </a:t>
            </a:r>
            <a:r>
              <a:rPr lang="en-US" dirty="0">
                <a:solidFill>
                  <a:schemeClr val="accent1"/>
                </a:solidFill>
              </a:rPr>
              <a:t>else </a:t>
            </a:r>
            <a:r>
              <a:rPr lang="en-US" dirty="0" smtClean="0">
                <a:solidFill>
                  <a:schemeClr val="accent1"/>
                </a:solidFill>
              </a:rPr>
              <a:t>will do it</a:t>
            </a: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KM is </a:t>
            </a:r>
            <a:r>
              <a:rPr lang="en-US" dirty="0">
                <a:solidFill>
                  <a:schemeClr val="accent1"/>
                </a:solidFill>
              </a:rPr>
              <a:t>dead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Incentives </a:t>
            </a:r>
            <a:r>
              <a:rPr lang="en-US" dirty="0">
                <a:solidFill>
                  <a:schemeClr val="accent1"/>
                </a:solidFill>
              </a:rPr>
              <a:t>don't work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Roll it out and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rive adoption</a:t>
            </a: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Social </a:t>
            </a:r>
            <a:r>
              <a:rPr lang="en-US" dirty="0">
                <a:solidFill>
                  <a:schemeClr val="accent1"/>
                </a:solidFill>
              </a:rPr>
              <a:t>is frivolous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Don't control</a:t>
            </a: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Eliminate </a:t>
            </a:r>
            <a:r>
              <a:rPr lang="en-US" dirty="0">
                <a:solidFill>
                  <a:schemeClr val="accent1"/>
                </a:solidFill>
              </a:rPr>
              <a:t>risks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Be </a:t>
            </a:r>
            <a:r>
              <a:rPr lang="en-US" dirty="0">
                <a:solidFill>
                  <a:schemeClr val="accent1"/>
                </a:solidFill>
              </a:rPr>
              <a:t>like Google and Amazon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We need </a:t>
            </a:r>
            <a:r>
              <a:rPr lang="en-US" dirty="0">
                <a:solidFill>
                  <a:schemeClr val="accent1"/>
                </a:solidFill>
              </a:rPr>
              <a:t>our own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I don't </a:t>
            </a:r>
            <a:r>
              <a:rPr lang="en-US" dirty="0">
                <a:solidFill>
                  <a:schemeClr val="accent1"/>
                </a:solidFill>
              </a:rPr>
              <a:t>have time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mtClean="0">
                <a:solidFill>
                  <a:schemeClr val="accent1"/>
                </a:solidFill>
              </a:rPr>
              <a:t>We should </a:t>
            </a:r>
            <a:r>
              <a:rPr lang="en-US" dirty="0" smtClean="0">
                <a:solidFill>
                  <a:schemeClr val="accent1"/>
                </a:solidFill>
              </a:rPr>
              <a:t>work </a:t>
            </a:r>
            <a:r>
              <a:rPr lang="en-US" dirty="0">
                <a:solidFill>
                  <a:schemeClr val="accent1"/>
                </a:solidFill>
              </a:rPr>
              <a:t>ourselves out of a job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Bigger </a:t>
            </a:r>
            <a:r>
              <a:rPr lang="en-US" dirty="0">
                <a:solidFill>
                  <a:schemeClr val="accent1"/>
                </a:solidFill>
              </a:rPr>
              <a:t>is better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Make </a:t>
            </a:r>
            <a:r>
              <a:rPr lang="en-US" dirty="0">
                <a:solidFill>
                  <a:schemeClr val="accent1"/>
                </a:solidFill>
              </a:rPr>
              <a:t>people do it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Everything </a:t>
            </a:r>
            <a:r>
              <a:rPr lang="en-US" dirty="0">
                <a:solidFill>
                  <a:schemeClr val="accent1"/>
                </a:solidFill>
              </a:rPr>
              <a:t>is a community</a:t>
            </a:r>
          </a:p>
          <a:p>
            <a:pPr marL="457200" lvl="0" indent="-457200" defTabSz="1019175"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/>
                </a:solidFill>
              </a:rPr>
              <a:t>Our </a:t>
            </a:r>
            <a:r>
              <a:rPr lang="en-US" dirty="0">
                <a:solidFill>
                  <a:schemeClr val="accent1"/>
                </a:solidFill>
              </a:rPr>
              <a:t>IP will be </a:t>
            </a:r>
            <a:r>
              <a:rPr lang="en-US" dirty="0" smtClean="0">
                <a:solidFill>
                  <a:schemeClr val="accent1"/>
                </a:solidFill>
              </a:rPr>
              <a:t>stolen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22275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 smtClean="0"/>
              <a:t>For additional information</a:t>
            </a:r>
            <a:endParaRPr lang="en-US" sz="2800" b="0" dirty="0" smtClean="0"/>
          </a:p>
        </p:txBody>
      </p:sp>
      <p:sp>
        <p:nvSpPr>
          <p:cNvPr id="98307" name="Rectangle 5"/>
          <p:cNvSpPr>
            <a:spLocks noGrp="1"/>
          </p:cNvSpPr>
          <p:nvPr>
            <p:ph type="body" idx="4294967295"/>
          </p:nvPr>
        </p:nvSpPr>
        <p:spPr>
          <a:xfrm>
            <a:off x="465138" y="1301750"/>
            <a:ext cx="9266237" cy="6073775"/>
          </a:xfrm>
        </p:spPr>
        <p:txBody>
          <a:bodyPr/>
          <a:lstStyle/>
          <a:p>
            <a:pPr marL="200025" indent="-200025">
              <a:buFont typeface="Arial" pitchFamily="34" charset="0"/>
              <a:buChar char="•"/>
            </a:pPr>
            <a:r>
              <a:rPr sz="2000" dirty="0" smtClean="0"/>
              <a:t>Join the SIKM Leaders CoP </a:t>
            </a:r>
            <a:r>
              <a:rPr sz="2000" dirty="0" smtClean="0">
                <a:hlinkClick r:id="rId2"/>
              </a:rPr>
              <a:t>http://tech.groups.yahoo.com/group/sikmleaders/</a:t>
            </a:r>
            <a:endParaRPr sz="2000" dirty="0" smtClean="0"/>
          </a:p>
          <a:p>
            <a:pPr marL="200025" indent="-200025">
              <a:buFont typeface="Arial" pitchFamily="34" charset="0"/>
              <a:buChar char="•"/>
            </a:pPr>
            <a:r>
              <a:rPr sz="2000" dirty="0" smtClean="0"/>
              <a:t>Twitter </a:t>
            </a:r>
            <a:r>
              <a:rPr sz="2000" dirty="0" smtClean="0">
                <a:hlinkClick r:id="rId3"/>
              </a:rPr>
              <a:t>@</a:t>
            </a:r>
            <a:r>
              <a:rPr sz="2000" dirty="0" err="1" smtClean="0">
                <a:hlinkClick r:id="rId3"/>
              </a:rPr>
              <a:t>stangarfield</a:t>
            </a:r>
            <a:endParaRPr sz="2000" dirty="0" smtClean="0"/>
          </a:p>
          <a:p>
            <a:pPr marL="200025" indent="-200025">
              <a:buFont typeface="Arial" pitchFamily="34" charset="0"/>
              <a:buChar char="•"/>
            </a:pPr>
            <a:r>
              <a:rPr sz="2000" dirty="0" smtClean="0"/>
              <a:t>Site </a:t>
            </a:r>
            <a:r>
              <a:rPr sz="2000" dirty="0" smtClean="0">
                <a:hlinkClick r:id="rId4"/>
              </a:rPr>
              <a:t>http://sites.google.com/site/stangarfield/</a:t>
            </a:r>
            <a:endParaRPr sz="2000" dirty="0" smtClean="0"/>
          </a:p>
        </p:txBody>
      </p:sp>
      <p:sp>
        <p:nvSpPr>
          <p:cNvPr id="98308" name="TextBox 6"/>
          <p:cNvSpPr txBox="1">
            <a:spLocks noChangeArrowheads="1"/>
          </p:cNvSpPr>
          <p:nvPr/>
        </p:nvSpPr>
        <p:spPr bwMode="auto">
          <a:xfrm>
            <a:off x="1179513" y="5535613"/>
            <a:ext cx="170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2776"/>
                </a:solidFill>
              </a:rPr>
              <a:t>Stan Garfield</a:t>
            </a:r>
          </a:p>
        </p:txBody>
      </p:sp>
      <p:pic>
        <p:nvPicPr>
          <p:cNvPr id="98309" name="Picture 2" descr="Image:Stan.jpg">
            <a:hlinkClick r:id="rId5" tooltip="Image:Stan.jpg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27325"/>
            <a:ext cx="24749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727325"/>
            <a:ext cx="2619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TextBox 6"/>
          <p:cNvSpPr txBox="1">
            <a:spLocks noChangeArrowheads="1"/>
          </p:cNvSpPr>
          <p:nvPr/>
        </p:nvSpPr>
        <p:spPr bwMode="auto">
          <a:xfrm>
            <a:off x="4135437" y="5715277"/>
            <a:ext cx="17097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776"/>
                </a:solidFill>
              </a:rPr>
              <a:t>Implementing a Successful KM Program (author)</a:t>
            </a:r>
          </a:p>
        </p:txBody>
      </p:sp>
      <p:sp>
        <p:nvSpPr>
          <p:cNvPr id="98313" name="TextBox 6"/>
          <p:cNvSpPr txBox="1">
            <a:spLocks noChangeArrowheads="1"/>
          </p:cNvSpPr>
          <p:nvPr/>
        </p:nvSpPr>
        <p:spPr bwMode="auto">
          <a:xfrm>
            <a:off x="6300788" y="5725216"/>
            <a:ext cx="36782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776"/>
                </a:solidFill>
              </a:rPr>
              <a:t>Successful Knowledge Leadership:</a:t>
            </a:r>
          </a:p>
          <a:p>
            <a:pPr eaLnBrk="1" hangingPunct="1"/>
            <a:r>
              <a:rPr lang="en-US" dirty="0">
                <a:solidFill>
                  <a:srgbClr val="002776"/>
                </a:solidFill>
              </a:rPr>
              <a:t>Principles and Practice</a:t>
            </a:r>
          </a:p>
          <a:p>
            <a:pPr eaLnBrk="1" hangingPunct="1"/>
            <a:r>
              <a:rPr lang="en-US" dirty="0">
                <a:solidFill>
                  <a:srgbClr val="002776"/>
                </a:solidFill>
              </a:rPr>
              <a:t>(chapter author) The Modern Knowledge Leader:</a:t>
            </a:r>
          </a:p>
          <a:p>
            <a:pPr eaLnBrk="1" hangingPunct="1"/>
            <a:r>
              <a:rPr lang="en-US" dirty="0">
                <a:solidFill>
                  <a:srgbClr val="002776"/>
                </a:solidFill>
              </a:rPr>
              <a:t>A Results-Oriented Approach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7" y="2727325"/>
            <a:ext cx="2193511" cy="2600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32" y="2727325"/>
            <a:ext cx="1200150" cy="1657350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494298" y="4416549"/>
            <a:ext cx="15848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776"/>
                </a:solidFill>
              </a:rPr>
              <a:t>Gaining Buy-in for KM (chapter author)</a:t>
            </a:r>
            <a:endParaRPr lang="en-US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/>
          </p:cNvSpPr>
          <p:nvPr>
            <p:ph type="title" idx="4294967295"/>
          </p:nvPr>
        </p:nvSpPr>
        <p:spPr>
          <a:xfrm>
            <a:off x="449263" y="422275"/>
            <a:ext cx="9266237" cy="714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smtClean="0"/>
              <a:t>LinkedIn Posts </a:t>
            </a:r>
            <a:r>
              <a:rPr lang="de-DE" sz="2400" smtClean="0">
                <a:hlinkClick r:id="rId2"/>
              </a:rPr>
              <a:t>https://www.linkedin.com/today/author/2500783</a:t>
            </a:r>
            <a:endParaRPr lang="en-US" sz="2000" b="0" smtClean="0"/>
          </a:p>
        </p:txBody>
      </p:sp>
      <p:pic>
        <p:nvPicPr>
          <p:cNvPr id="993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84250"/>
            <a:ext cx="9113837" cy="645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9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19147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1. </a:t>
            </a:r>
            <a:r>
              <a:rPr lang="en-US" sz="2800" dirty="0" smtClean="0">
                <a:solidFill>
                  <a:schemeClr val="accent1"/>
                </a:solidFill>
              </a:rPr>
              <a:t>Push it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Publicize and advertise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Banner and spam</a:t>
            </a: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Lament too much email, but send out unwanted </a:t>
            </a:r>
            <a:r>
              <a:rPr lang="en-US" dirty="0" smtClean="0">
                <a:solidFill>
                  <a:schemeClr val="accent1"/>
                </a:solidFill>
              </a:rPr>
              <a:t>messages</a:t>
            </a: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Stop </a:t>
            </a:r>
            <a:r>
              <a:rPr lang="en-US" dirty="0">
                <a:solidFill>
                  <a:schemeClr val="accent1"/>
                </a:solidFill>
              </a:rPr>
              <a:t>being so pushy; use the power of pull </a:t>
            </a:r>
            <a:r>
              <a:rPr lang="en-US" dirty="0" smtClean="0">
                <a:solidFill>
                  <a:schemeClr val="accent1"/>
                </a:solidFill>
              </a:rPr>
              <a:t>instead </a:t>
            </a:r>
            <a:r>
              <a:rPr lang="en-US" sz="1800" dirty="0" smtClean="0">
                <a:solidFill>
                  <a:schemeClr val="accent1"/>
                </a:solidFill>
                <a:hlinkClick r:id="rId2"/>
              </a:rPr>
              <a:t>https://www.linkedin.com/pulse/stop-being-so-pushy-use-power-pull-instead-stan-garfield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s://www.volacci.com/sites/default/files/blog-files/internet-sp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402841"/>
            <a:ext cx="4476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6" y="3426287"/>
            <a:ext cx="3985846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19147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2. </a:t>
            </a:r>
            <a:r>
              <a:rPr lang="en-US" sz="2800" dirty="0">
                <a:solidFill>
                  <a:schemeClr val="accent1"/>
                </a:solidFill>
              </a:rPr>
              <a:t>Someone else </a:t>
            </a:r>
            <a:r>
              <a:rPr lang="en-US" sz="2800" dirty="0" smtClean="0">
                <a:solidFill>
                  <a:schemeClr val="accent1"/>
                </a:solidFill>
              </a:rPr>
              <a:t>will do it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Leaders who initiate, then leave to others</a:t>
            </a:r>
          </a:p>
          <a:p>
            <a:pPr marL="34290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KMers who don’t lead by </a:t>
            </a:r>
            <a:r>
              <a:rPr lang="en-US" dirty="0" smtClean="0">
                <a:solidFill>
                  <a:schemeClr val="accent1"/>
                </a:solidFill>
              </a:rPr>
              <a:t>example, don’t </a:t>
            </a:r>
            <a:r>
              <a:rPr lang="en-US" dirty="0">
                <a:solidFill>
                  <a:schemeClr val="accent1"/>
                </a:solidFill>
              </a:rPr>
              <a:t>use tools being promoted to others, continue sending email, don’t experience what others are facing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Benchmark competitors rather than innovate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Avoid getting hands dirty, learning by doing, taking risks, speaking up, or acting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Some else will ask, someone else will contribute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Demand without supply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- Be </a:t>
            </a:r>
            <a:r>
              <a:rPr lang="en-US" dirty="0">
                <a:solidFill>
                  <a:schemeClr val="accent1"/>
                </a:solidFill>
              </a:rPr>
              <a:t>agile, not fragile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www.linkedin.com/pulse/agile-fragile-stan-garfield</a:t>
            </a: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- Can </a:t>
            </a:r>
            <a:r>
              <a:rPr lang="en-US" dirty="0">
                <a:solidFill>
                  <a:schemeClr val="accent1"/>
                </a:solidFill>
              </a:rPr>
              <a:t>you lead without being the master of a domain?</a:t>
            </a: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sz="1800" dirty="0">
                <a:solidFill>
                  <a:schemeClr val="accent1"/>
                </a:solidFill>
                <a:hlinkClick r:id="rId3"/>
              </a:rPr>
              <a:t>https://</a:t>
            </a:r>
            <a:r>
              <a:rPr lang="en-US" sz="1800" dirty="0" smtClean="0">
                <a:solidFill>
                  <a:schemeClr val="accent1"/>
                </a:solidFill>
                <a:hlinkClick r:id="rId3"/>
              </a:rPr>
              <a:t>www.linkedin.com/pulse/can-you-lead-without-being-master-domain-stan-garfield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https://encrypted-tbn2.gstatic.com/images?q=tbn:ANd9GcSm1BVDroWhtfUqks_JrtlIHxQeI51LiOoc6IBsC36G8JBTf1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34" y="3709767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9" y="3597111"/>
            <a:ext cx="3175000" cy="238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89" y="3709767"/>
            <a:ext cx="3356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3. KM is dead</a:t>
            </a:r>
            <a:endParaRPr lang="en-US" sz="24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KM, email, social business, etc. are dead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Need a new name for KM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What is dead: focus on collection, document repositories, and web site visits</a:t>
            </a: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Is </a:t>
            </a:r>
            <a:r>
              <a:rPr lang="en-US" dirty="0">
                <a:solidFill>
                  <a:schemeClr val="accent1"/>
                </a:solidFill>
              </a:rPr>
              <a:t>knowledge management on life support in most organizations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</a:p>
          <a:p>
            <a:pPr lvl="0" defTabSz="1019175">
              <a:spcAft>
                <a:spcPts val="300"/>
              </a:spcAft>
              <a:defRPr/>
            </a:pPr>
            <a:r>
              <a:rPr lang="en-US" sz="1600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www.linkedin.com/pulse/knowledge-management-life-support-most-organizations-stan-garfield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" name="AutoShape 6" descr="data:image/jpeg;base64,/9j/4AAQSkZJRgABAQAAAQABAAD/2wCEAAkGBxQSEhQUEhQWFhEXFxkUFxcXFxgYGBkbFRcXFxsWIBgaHiggGBwlHhUaIjEhJTUtOi4uGCAzRDUsNygtLiwBCgoKDg0NGxAQFCwkHyUsLCw1LC8sLCwsLTQ3NCw3NzQsLywsLCwrLDQwNzQsNCwsLCssLDcsLCwsLDQ0LDUvNP/AABEIANwA5QMBIgACEQEDEQH/xAAcAAEAAgIDAQAAAAAAAAAAAAAABgcEBQEDCAL/xABJEAACAQMBBQUFBAcEBwkBAAABAgMABBESBQYTITEHIkFRYRQycYGRI0KhsRUzUmJyksEkQ4KiFyU0RFNzk1Rjg7KzwtHh8Aj/xAAVAQEBAAAAAAAAAAAAAAAAAAAAAf/EABYRAQEBAAAAAAAAAAAAAAAAAAABQf/aAAwDAQACEQMRAD8AvGlKUClKUClKUClKUClKUClKUClKUClKx7i+jj/WSIn8TKPzNBkUqNyb+7NU4N7b5/5i1t7ba8EgUpNGwYBlw6nUD4jnzFBm0pSgUpSgUpSgUpSgUpSgUpSgUpSgUpSgUpSgUpSgUpXBNBzSojt3tGsbV+HxDNPnAigUyPny7vIfWtW/bBYIBxluYWIyFkgYE/DzoLBJxUK232j28bvDao13cqOaxY4adebyk6VGait1HtLeDUY2Njsv7hIPEn54yQCDp9Onxrc7vdjdhbr9qHncjDF2KqfTQpHL45oKr3z7QtpzycITpGrZ+ztH93qNDSA5J88HFaOzsI5YHknN5NcDGlY1Dp156pCWI5Z8K9JRbgbNUYFlb49Ywfzrofs42bz02qxsfvRsyMPUFTyoPPe7OybF2PtHtqsMEFIo5EXJx3xgnB9cVd9luxaps/NxElwsanhM0YglVT9wMzDQc5xggdK7Yt0L21YtZ3utD1iu0EmQPDirh/rmuy93ye30x39oVZsg8NhJG4A58PIBcgZJQ4bA5A0ES2Wlwhk/R17dRKneNtfQu6gZJ0xvz1gfu55c+fWt9uj2kF34G0VjikJ0xzxt/Z5T+yGY9x/3TWq2/u5EYPa9n3a+y/rRC7Nw0fOA8bDvWrAtjyXxqtJNvzSSSxTKq3Z7jLIq8O48llUd3i4xplXGeQz0NB6mBrmqC7Ju054pFsr9zwjhInf3oyMjQxPMr0GT0q/AaDmlKUClKUClKUClKUClKUClKUClKUClKUEG7Su0JdliNEj41zKCUTJAAHLUcAnr0A61U+3N67695XV4sNszKnDtGjcksfdbEgYcvPPrVlrZrc7yO7gMLW0TSCOjyM3P44Y1MNpbs2lwCJraJ89coufrjNBXW5mxdmxOiQtNqyWDywgBcDLDihe79fhXZZ7Eh25tF7yRAbC2+wiGSeO6HJc/uA8seOBUg/0UbMAIWB1B66Z5lz8QHwa13ZHsFreHk8qFJJ4pbeQkqPtNUZUdA2nTk+Oo0FjIoAAAwAMADwAr6rgVzQKUpQKwds7KiuomhmTVG3yIPgwI5qw6gis6lB5n3wsbzYe0BKG4kMgIDEd2ZDyeKQdCxAAJ8etRae1N5cqEAhjlDC2V21L3c6YQ/wAe6M9OQr1Dvzu0m0bOWBwNRBaNv2ZADpb68j6E15k2bMYEMd1GHt47nS66sSRvjS5XHMAgH/EgoO/YVxxjJDcqCjLwpWbuyI0eTHID+2DlcH3hyPM1cnYlvf7TC9nLIHnt+SPn9ZFnAPMfd6fDFVlvg9tHKzP9q8sRieSMgNrQKY7jSeRWVGXUPMNjmKhmwNoG3mEiySxsoOlocas49TjHnQe0KZrzfu9vpthDraeSaI9NCwznPqmoMBUsh7W5oNJuhA4I1FNEtvMF8wr6lcnnjBANBclKxtmX6XEUc0Tao5FDqfMMM1k0ClKUClKUClKUClKUClKUClK4oIBuM/E2rtiT9mSOEf4FOfxFWBUL7NrX/b7j/j307L/DG3DH4q1TSgV8qgHQAZOT8fOudVc0ClKUClKUClKUCqe3+7HJLy7lubedE4uGZHB94ADkV8DjPOrhpQecrfsZvI8tcRiZBgYgnAk+XEUKfmRUb3m2E+zXjkiW8t3zhDMqA5HXDxsQevSvWNUt/wD0VehTYRk8tbyn4LoGfxoKquN4Ly4EivpZ1Us7mKNZQq9TrChhWENkSyc3Ycrc3I1Ek6F6D4nwFbpZmCbRmCnNxoSPPXRcys4/yxYrL3wdY5LyMEK0MNtaIPHChOJ+R+tBb/YFr/RS6iSOLJoz4Ly5D0zmrHqJdlNrw9k2Y84g/wD1CX/rUtoFKUoFKUoFKUoFKUoFKUoFdN5NoR3PRVZvoCa7qj3aFcmPZl64OCLeQA+pUgfnQY3Zfz2bbvjHEDy/9R2f+tSk1qN0LXhWNpGPuwRj/IK3FBU+9lhFbzX8gXUsaQ3bAyzIV4jOjopRx1CawPPI8eWZY3OUQ2dxeDUokRJCWLDGTpjuFxIuOeA2qtH2nykw7WYf3s9paKfSJFlbn5ZY5+BqcbQuo+BaQwMjyq8JGghgix41yEj3FChuZ65x40Gw3V3jW7DIWXjRhS2gnSytnTIAea5wQVPNSCPjmbx7bWzi40iSOmoKeGuojVy1EeAz4+tVX2Pnj7Y2pcxDFuWcDyJeUsPToCfnVs7fZRbTlwCoikJB6EBDkUGBJvVCgLTJNCqjUzSRMFAHiWGQBWw2RteG6j4lvKsseSNSHIyOo+NUr2g2shk2TZpLIEuYoo50VmAdVKAE8+ZwW+gq7dlbNitolhgQJEgwqj0/M+tBl0qIbz7Kja/sn0BpJOLE+S2OGsbOGwD7wcKAf3jUT2JvdHJcSWySSwypLwtJu0YOQxGUE6ksOXTOaC26VE9m7wulz7NcOkmXMayKpjYPpLrG8Z/aUEh1ODpI5VLKBXn/ALfMz33DzgW9pxvPOuQKR6eFXntnaaW0Mk0pwiKWPmfJR6k4A+Need7Jp5tpf2lAst4kUHDUseCvEjyhYgB2wOePE0GNvi8dpFaoATKskDkYwCkMKZUnz1ufxqFbZv2vLqWYjvzSlseWtuQ+XIVKO1eFxcxlh3ZFaRB/FI6gfRVrQbo2DSX1quk4NxEp5cvfBI+OAeXpQeu9iWght4Yh0jiRB/hUD+lZtcCuaBSlKBSlKBSlKBSlKBSlKBWn3vS3aznF2cW5jIkxnOPTHMtnGAPGtxUP7RQZPYLcdJr6HX/BDqmb/wBMUGz3IhlSxt1nzxBGBz94KPcDeGrTjPrmt5XNareS0uJYSlrMsMpI77KW7viBj3T+9zxQVRvZtWcRWS2rabu5v7p4nyMALI0PMEHIIfr6VqN7pNqGGBLq7VIZblrOZYUCaWVsaiRjWCuW8Klu8W5d4ZLSa2giEtoV4Si5ZoyoOSCrxqdTHmWz186dpOw5poLhFif7RobuMqhfhyIumRO5kgkKMHpljzoJ1uhuxBs63WCAHT7zMfedjjLH6dPCujtDb/V864zxAsOP+c6x/wDuqMQ9oMgsY5DHwp0iYyrPG65eIKNCKSupnzkc+meRxithtXb0d2lrFzEpe3ubmMd4wIpEumTT7pLKFA6mgjO21Eu89jCvNbeEEjwGEdvyK1cFU3uS4uN5L6dtS6Yzwg4KMy91NQVuZGFPyq1LXbUEsrwpIrSpnUo68jg488HkcdDQaq9uR7e7ZGLa0Zz6GZvHy5Q1A+xm0t2sbu5uRGePPIza9PuKM458xzLH6VI957gR2+2psgZQRqeXMrAq4/maq83ZTbS2sBt7C0ZOGpilaJTJj7rE6savHJGaD77RpCbrYoRm9qOgjPJwjSrwQ4PPUASOf71X6tVPuJ2dXXtn6Q2rIHuAcxoG1YOORJ6DGThR0q2aCAdsEUghtp0Qypb3CSSRc8MD3QxwRyViDUYmuI7/AGvFHwhbpaA3dyzJHxC6joXR2wp1A4J5Yq29rIrQyhsaTG4OemNJ615w7K7gRxX80h7rCC31Mfe4kveXJ8SinlQTDtY2LG95s51ckBuCwxyRIQr5Pr3ufxrXdkdkJZ7ZmH6ye5vgvksarChP+KRx8qLtrjbS2nr70UUEgjB+68rwKV8s6hp+VbnsRUyXN0+kKtugs0A8uNJIT6HPh6UFxClKUClKUClKUClKUClKUClKUCoptWQPtazi/wCHBPcfUxxD/wA5qV1BraQybwy492CwVD8ZZVf8loJzUc323mOz44pBFxRJKsOkNpfL9NORhuY8SKkWar/tFsJLu72dGI5TbxzmaeVQyhMAaMMOpyTzHTFBK5ts6JEiMcjORl+EBIsXlrwQwz4cufyONoKrjs62ubY3GzrtzxIGeSKV+6biIlmLgnm7L4nn19K0e7G892q7MZ55XF013PLG4V8QwhtADMpce6CDnx8aguGWJW5MAeeRkA8x486195u9aysXeCMyHq+kB/5hzqH7C33mc2JmRSb5J5UiTkY1iGqPvk4bUowSccyPKtrsrtBt5vZQY5Ua6MixqQrHMRIcNpY6SNJ//ZxRkPuNaG4judMguIyNL8aQnA+7zb3eZ5etYtnuY0E0lxFOXm4bx26yj7OISyGRsheb5Y9fQV97b3u4b2HBCtHdSlTxA8RCKuoyjUARgDoRzz4VJLLaEcy6onV181OeoDD6gg/Ag0Fe7X3YvprJ7aVA2vLyvDKmqWTIIYiRAAMqO6MYFdmyLzaEOzY454mtpIWWJ5I1WUmJUOHRBq7xICnIOM5xipmu3ojdmz7wnEQm6ZUoTpzqGcc+WDjpyzW0oNRujdTTWkMlyhSZlyykYbH3Sy/dYjBI8CTW4riuaDU72XHDsrl/KGQ/5T/815ee5MGzrIqAQ9zLOQfvGHhqufMczXoHtk2gIdk3OTzkAiX1LsB+WT8q813l1xobS3iBZo1kyMfekcsQPMYAoN7sPavs6STz/wC9yJIpXJOILjiSfiBVxdgtqfYZblsa7m4kk+QwuP5g31qlt+wiw7NjTotkrn1aV3Yn6/lV/wDY3bGPZFqD94M/87s39aCa0pSgUpSgUpSgUpSgUpSgUpSgGoHuKmvaW1585HGjgB/5UeSPq1Tyq17NbzgX207GQYkNzJco3g6vpJUZ6lQV+RoJlvDvFBZKr3LMkTNo16SyqcEjOnJA5HnjwrYG5QKHLKFOCCTgHPMdajO/Fml3HNbAqZPZZmC5GoMdIRseHQjPrVdbyzSXWxNnJKCrztb20Ybq3PnMf4gq49Cf2qgu1Ssi5BV0PwYHB+h6VhDYNtrWQQRiRAQjBQNIb3gMdAc8x41G9rb3Cym4JhRYllggjAkTiSCcEa1jByAjDBDAZ5kGtltbfOG2uWt5ElJS3N07qqsixrkEnDax0PhzokZez92LaCRZI0IdEMUeWZljRjqKIpOlRnyGccs4AAjv+jqNVt1jkIMd4907cwzLJxMwr10r31HL949TUhg3rtHCETLh1jYEggDjDMYY4xGzeAbBPhW3EozpyNXXGRn6VRVfa9ulebQlgFtFmKCKTHeRQ7sUzHzYFQVXAPmCOQ51lb17JkW0mkiW6ja6ltUuQ7IzLCpCMFEJIACkKxHMgZJPWrNzQ0xVPWN5wrrbdxYqhNvBDBbp90aVy4VfLUMgDqT61tZd87q2lCMTPC3s9vHI0WkvczjLd6MAaIwpYgKTzxkGplvTsP2uHhd3SXV3U5XWEOoLxF70Z1AHWuSMVHrLcF2Vkurmd41lint8zmaWCWPVl1meNeRyo0EEDST1PJBI92tsG6SUshUxzSQZwQsgjPKVMjmjAgjr4jJxmtzXRbQlFwXZz4s2Mn+UAD5AV30FX9sdyDc7KhYZQztOwPMEQhSRjx5MaprdSzEsl5dryS2ikmCjqTJqSNR5YLj6VaHa/df6ztcf3NrcSn/EjL/Sq03UuEt9n3kzAkvJbwaQcZUPxX5+eEFB1dols4uggVtEMMUCnGR9mihv87EfGvT+6djwLK2i/YhjX6KM/jVCFzJHGzEs0otVJOf1l1dPO6+uFT8RXpBRig5pSlApSlApSlApSlApSlApSlB8u2AT5DNUjby32BtZbdZIPbZbl0Rm4xjCNCGGe6FCA8h15E+lvby3629pcTMcCOJ2+inA+tYG5uzeHsy2hP8A2dA3xdMn8WNBo939mXN473N280GsrJCkMqcPgugwh7pYSddRHnyNSi/3et52jaRMtEQYu82IyvRlXOkMPPFYu7Oy7i1zDJNx7ZVHCd8LKuOXDYKNLLjo3I+HPrW/oIXd9nsLSa1mmU+1rekEq6l1XTjBXOMDlknHw5Vi70bm3E8l9LFJFrubUWiK+pRGoYlssA2rIJ8BzNT6uMUFQbU3RvyiR8CLhiezjbgNHqe3twO8xZFaRgwHvEY8BjJrpgiiurq4gFxGkk20uKeM7LdGKDKm3RQo7pZWCkN7jdM5FXIy1pBurb4iXT9lEyNFH3dKGM6kwdOvAbmBnHy5VBEtz7+7uZRLx0BW8mimieVgViRWVIFgwV1DCyaycnnzI5Vj3+/F7F7dKnCkihvIrSGNkOpyxGsa1YYPe5Eg9PrZYtVDFgqhyMFgAGPzHPwrQ3G5FqwACsiicXWFdsGYYIkOc6jy6dD1xmqNUnaGovJbOSICdZo4ItL9yQvHxHJZgNAToeRzkYHOtpFvva8K3lZmUXEhhjGhnJkVihTuA/eB5+lauTs4UXAuo7h/aOO85MqJIjcVOG8ZRdHdK4A58qyNubvztc2MqCNobXiyMoxGzSOhVdKY0gAnxI+J8YNld75WccaSGdGWSQQIFI1NJqCFcHGME8ycY8a3+aqTZO61zGuy1uLckR3NxcXAGiTDyauHnSxBU6vePTHPFSXfi5vbOG4uIZIntlQHhOhV0GdLBHTwwc5I5Yqiue0TasTbS2izSKOFYtbxc/ekcKGUeZXWcj0qKbjcKQWtsTnNxLczDwVYYTpz4YPOu/fpoZJbKJPsLQqZc8RJABLpLSZHfLHT/ec8+FbHZkMOz7SO6VdUrWUmsHr/AGqcpGT5ZRT+NB1bjSrN+jIM6nbaBmYZz3IkULkeAGDivStebOw/Y7ja4Ei6WihaQjy1qoX8JM16ToFKUoFKUoFKUoFKUoFKUoFK+XYAEnoBk/KsQ7Tj+y73644j9TpLfkDQRztZTVsu4TPN+Gg+LSoP61KbGARxog6Kir/KoH9K02+UQkijj87iAn4LIHOfkhrHfesJs/21hq1Z4SL/AHhZykSDzLcvrQSilajdi2ljgHtDarhyZZfJWfnoXyVQQo9Frau4HU48Ofr4UH1SlKBSlKBSlKBSlKDjFdV6qmNw4BTSdQPMEYORiu6tPvhfcCxupT9yGQ/PScD60HmvdzYkMkG055Yzojt+JB6GSQqjD6YrP3wmX2h7FCzNiytiR7oEKDVz6jvyEVM7jZSps/aKZ9y3sbBTy5vhJSfU6rhf5ajW8qRwttm4X9aLmGCP90luI7fWOgnnZPbrJtDatyoGgSLbJ6CEaT+CrVp1W/YOurZrSnnJNcSu58zkCrIoFKUoFKUoFKUoFKUoFKUoOu4XKsPMEfUVXFtel03fycBpG1Y80t5Bp+ufpUz2xtU28sBfHs0jcJmP3JGxwyT00scr8SvnVVy3Jga2hPv2O1ihH/d3mtkPw+0x8qCT7+XSq98HzqitFvIcMR9pHxYx8Rl15VgJKiPZQv8A7Ps6ziunX9q4kUJAmPE51EDzIrW9vUjRzWpTGJ45LV/VWkibH4fia42NKLjabxDGHvw58QYtnxAKP4eKR81oLR2RGYLfXcMBIQZpmPIBm7zcz0VRyHotaLZ20VunhuZcmORj7FABzKjrdOvw5gnkqkeJqJb/AG2Xv7mK2WQR7MV5GuJA2DIttzm/8MZCZ8WJ8qm240Jlj9skTQ0ygQpj9Vbj9WgHgSMM3qfQUEqFKUoFKUoFKUoFKUoFQftmc/ouVFODI8MX88qA/hmpxVf9qz8T9HwA5Ml9HkZ/4eWIP4UHXszZyGMGT3Jr8zsD0/s4CRj6wpVM9pAm9uuIsBYZrppEAAGplPC1efXPzzV13dsyWlhbytple5Vy2cFAryXDD5qhX1BNVZv1tCzudrWUltLqjwjSEnuoTK0p5+feOfLlQW32PbNNts4RE6is0wyOQOmQqcfMVN6h3ZntXj2cWiNwgUlpGGlS7OzELnm/XOocqmNApSlApSlApSlApSlArHvmAjctqC6TkrksBjmRjnn4VkVjX8LPGyo5RyO64xlT4HB68/CgiFjtSK9jfZ904aSSLVHKPduI/uzIR0dSBqXqCKpffXbs0M7Rzf7agSKdgPfa1dZLef4spGceVdm+W0nF5GbfKbRinYSwxAvGZRj7eLrgSD3k88/GpbD2cXu2JzdbV022Y1UJEF4jaehYcwPnz6dMUHX24bWjutn7OuYmGWfWMEahlMn6EYqut0t6TbPcSvI3Ge3kiibGdLzyIWk+Q1N6mr92N2S7MtwMwcVxz1SsW5j93kBUwttmwxrpSKNV8lRQPwFB5uv9v2b38ECyY2asUFrJKVbJSNjLJyxq77nDHxFej9k7QhnjV7eRJIsAAoQRyHTl0rI9mT9hfoKhG+W47MOPssi2vg6sSjGNJRnmHUd1sdRkfnQTylQ242ztdUXTs2Jnx3j7WuCR1wCoxms3Z+80pKrc2NzAxOMgJNHk/vxkkD1IFBJaVh2O1IZmkWKVHaNikiqwJRh1UgdDWZQKVwTjrXV7Un7a/wAwoO6ldYuFP3l+or6Vwehz8KDXbf2obaIS6QY1dBJzxpRm0s/rpyD8AapffLegW+2VSYFoYJ2uU0jJLSwKFTHiNYBz+9U77StsPEsqgExpFmeLliS3mzG8i+IeJip9QfWqR2Td/pLa1mXHNmgR/UxAAt8wuaCe757Ou7u52XZNKwuJVe5uJF5BSwwcY6BEDKPj45rW3+x7OfaRcgfo2zWK0jRObXMqDIgQDm51MdR9PI1kb6748N7u6R8TXDGytSBnhwQHE0vxdyQPh6VorG8W3jUKeHcGM4J6WVu3vMP2ribry5gEUFvW+9rYK4hijgObmTOYrdQARbKR+tmx1xyHryrcbN2vc3RDRQcC25EST/rHHI5WEc1BHi5B9KpPY+1FueEiqyWsZ0wQRDU+o+C/t3L8y0jcowSas7Zm17iVjZ2+hOGqpLIDrS1HQRCRv19wfoOtBPxXNY2zrNYY1RckDxY5Zj4sT4kmsmgUpSgUpSg+HkCjJIA8ycCo3tzf2xtToaYSTeEUI4sh9NK5x862G3d27e80i5TWFzgamA59eQIz08a7Nk7v21qMW9vFF/Aign1JHM0ETt9/rucj2fZN0VPLVMViHzzmu7bDbZuYGSGK2tXYY1tO0jgHqV0pgH1qc0oIBuHupcWIUNb2Wf7yZXlaZjzyxLJzJz0yKnwrmlApSlApSlArjFc0oMC52NC/EzGoMi6HZe47Dr764brzzWrtd0lj5JdXgTGApnLY+BYFvqakdKCJXPZ5ZyEmU3MhPXXdTkfTXiuiLss2Yv8Au+fHvSSN8+bVNKUEKbss2b4QuB5LNKAPgA3Kse47KbTGIJbuBvOO4k/JiantKCodudme0ThoNomYrFJCFuB/dyjDJqGc5wOviBVP32w7/ZM4d4nidM6ZAupO8CpIfoeRNevq+JIwwwwBHkRkfSg8WDaDFojL9osYCqje7pU50/Anr55Ndd5ePK7yOxLOdTep/wDrwr19JuhYs4c2dvrByG4SZz8cVhbQ7PNmzZ12cIJ8UXQfquKCg919txbP2fJMkgbaE7GCMDBa3i+/JpPRm8PPAq6+zjdwpBFLMukY1wwk50BgCZpD9+d+pbwyAPEnb7L3IsoIWgWBXhJ1aJftVBPlrzit5Z2iRIqRoqRqMKqjAA8gPCg76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2.bp.blogspot.com/-nzSOa8zyV70/TVwfrpewiLI/AAAAAAAAAB0/uPymhf-l2f4/s1600/rip+k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45" y="3211593"/>
            <a:ext cx="32194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1" y="2992518"/>
            <a:ext cx="4378081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4. </a:t>
            </a:r>
            <a:r>
              <a:rPr lang="en-US" sz="2800" dirty="0">
                <a:solidFill>
                  <a:schemeClr val="accent1"/>
                </a:solidFill>
              </a:rPr>
              <a:t>Incentives don't </a:t>
            </a:r>
            <a:r>
              <a:rPr lang="en-US" sz="2800" dirty="0" smtClean="0">
                <a:solidFill>
                  <a:schemeClr val="accent1"/>
                </a:solidFill>
              </a:rPr>
              <a:t>work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People will game the system!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That is not how people are motivated!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Incentives signal importance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Recognize </a:t>
            </a:r>
            <a:r>
              <a:rPr lang="en-US" dirty="0">
                <a:solidFill>
                  <a:schemeClr val="accent1"/>
                </a:solidFill>
              </a:rPr>
              <a:t>and Reward for Desired Behaviors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docs.google.com/View?id=ddj598qm_14dgnfv4cw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www.behaviourworksaustralia.org/wp-content/uploads/2013/07/Carrot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71" y="2864955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mstars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1" y="4708897"/>
            <a:ext cx="3098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30870"/>
            <a:ext cx="9266237" cy="448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5. Roll it out and drive adoption</a:t>
            </a:r>
            <a:endParaRPr lang="en-US" sz="24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81762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Roll out a tool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Everyone should collaborate!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One-time only special events</a:t>
            </a: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342900" lvl="0" indent="-3429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What </a:t>
            </a:r>
            <a:r>
              <a:rPr lang="en-US" dirty="0">
                <a:solidFill>
                  <a:schemeClr val="accent1"/>
                </a:solidFill>
              </a:rPr>
              <a:t>are you supposed to do in a community?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www.linkedin.com/pulse/what-you-supposed-do-community-stan-garfield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http://cdn2.hubspot.net/hub/213381/file-1689242751-jpg/Landing_Page_Images/Blog_Image_User_Adoption.jpg?t=1413586721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77" y="2895600"/>
            <a:ext cx="3121454" cy="21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0" y="2403231"/>
            <a:ext cx="4835973" cy="3563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4469" y="5732584"/>
            <a:ext cx="1442608" cy="27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6. </a:t>
            </a:r>
            <a:r>
              <a:rPr lang="en-US" sz="2800" dirty="0">
                <a:solidFill>
                  <a:schemeClr val="accent1"/>
                </a:solidFill>
              </a:rPr>
              <a:t>Social is </a:t>
            </a:r>
            <a:r>
              <a:rPr lang="en-US" sz="2800" dirty="0" smtClean="0">
                <a:solidFill>
                  <a:schemeClr val="accent1"/>
                </a:solidFill>
              </a:rPr>
              <a:t>frivolous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Not serious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I don’t care what you ate for breakfast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Wasting time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COLLABORATION </a:t>
            </a:r>
            <a:r>
              <a:rPr lang="en-US" dirty="0">
                <a:solidFill>
                  <a:schemeClr val="accent1"/>
                </a:solidFill>
              </a:rPr>
              <a:t>Use </a:t>
            </a:r>
            <a:r>
              <a:rPr lang="en-US" dirty="0" smtClean="0">
                <a:solidFill>
                  <a:schemeClr val="accent1"/>
                </a:solidFill>
              </a:rPr>
              <a:t>Cases</a:t>
            </a: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www.linkedin.com/pulse/collaboration-use-cases-stan-garfield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http://2.bp.blogspot.com/-TSPLPyOFGCA/U7Q8MDNnsdI/AAAAAAAAAns/Ffkn6P24NlA/s1600/socialmediawast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14" y="2575546"/>
            <a:ext cx="3000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448357"/>
            <a:ext cx="4001904" cy="325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/>
          </p:nvPr>
        </p:nvSpPr>
        <p:spPr>
          <a:xfrm>
            <a:off x="465751" y="307424"/>
            <a:ext cx="9266237" cy="44869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7. </a:t>
            </a:r>
            <a:r>
              <a:rPr lang="en-US" sz="2800" dirty="0">
                <a:solidFill>
                  <a:schemeClr val="accent1"/>
                </a:solidFill>
              </a:rPr>
              <a:t>Don't </a:t>
            </a:r>
            <a:r>
              <a:rPr lang="en-US" sz="2800" dirty="0" smtClean="0">
                <a:solidFill>
                  <a:schemeClr val="accent1"/>
                </a:solidFill>
              </a:rPr>
              <a:t>control</a:t>
            </a:r>
            <a:endParaRPr lang="en-US" sz="2800" b="0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7429500"/>
            <a:ext cx="311150" cy="163513"/>
          </a:xfrm>
        </p:spPr>
        <p:txBody>
          <a:bodyPr/>
          <a:lstStyle/>
          <a:p>
            <a:fld id="{AA372565-10DE-4CE5-B25B-2624430BFD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5752" y="1170039"/>
            <a:ext cx="9266237" cy="61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L</a:t>
            </a:r>
            <a:r>
              <a:rPr lang="en-US" dirty="0" smtClean="0">
                <a:solidFill>
                  <a:schemeClr val="accent1"/>
                </a:solidFill>
              </a:rPr>
              <a:t>et a thousand flowers bloom – use survival of the fittest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Don’t try to control – rely on the wisdom of the crowd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Result: confusing lists of overlapping tags and communities</a:t>
            </a: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0" indent="-457200" defTabSz="10191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lvl="0" defTabSz="1019175">
              <a:spcAft>
                <a:spcPts val="30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To control or not to: only you can prevent redundant communities 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www.linkedin.com/pulse/control-only-you-can-prevent-redundant-communities-stan-garfield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http://www.nfp2.co.uk/wp-content/uploads/thousand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2963860"/>
            <a:ext cx="2604679" cy="26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1" y="2463302"/>
            <a:ext cx="5498123" cy="32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KM PowerPoint template - Mar 2011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GCKM PowerPoint template - Mar 2011</Template>
  <TotalTime>6294</TotalTime>
  <Words>846</Words>
  <Application>Microsoft Office PowerPoint</Application>
  <PresentationFormat>Custom</PresentationFormat>
  <Paragraphs>329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GCKM PowerPoint template - Mar 2011</vt:lpstr>
      <vt:lpstr>PowerPoint Presentation</vt:lpstr>
      <vt:lpstr>16 KM Myths</vt:lpstr>
      <vt:lpstr>1. Push it</vt:lpstr>
      <vt:lpstr>2. Someone else will do it</vt:lpstr>
      <vt:lpstr>3. KM is dead</vt:lpstr>
      <vt:lpstr>4. Incentives don't work</vt:lpstr>
      <vt:lpstr>5. Roll it out and drive adoption</vt:lpstr>
      <vt:lpstr>6. Social is frivolous</vt:lpstr>
      <vt:lpstr>7. Don't control</vt:lpstr>
      <vt:lpstr>8. Eliminate risks</vt:lpstr>
      <vt:lpstr>9. Be like Google and Amazon</vt:lpstr>
      <vt:lpstr>10. We need our own</vt:lpstr>
      <vt:lpstr>11. I don't have time</vt:lpstr>
      <vt:lpstr>12. We should work ourselves out of a job</vt:lpstr>
      <vt:lpstr>13. Bigger is better</vt:lpstr>
      <vt:lpstr>14. Make people do it</vt:lpstr>
      <vt:lpstr>15. Everything is a community</vt:lpstr>
      <vt:lpstr>16. Our IP will be stolen</vt:lpstr>
      <vt:lpstr>Questions for discussion </vt:lpstr>
      <vt:lpstr>For additional information</vt:lpstr>
      <vt:lpstr>LinkedIn Posts https://www.linkedin.com/today/author/2500783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Tutorial</dc:title>
  <dc:creator>Garfield, Stan</dc:creator>
  <cp:lastModifiedBy>Garfield, Stan</cp:lastModifiedBy>
  <cp:revision>255</cp:revision>
  <dcterms:created xsi:type="dcterms:W3CDTF">2011-03-21T20:34:41Z</dcterms:created>
  <dcterms:modified xsi:type="dcterms:W3CDTF">2015-11-22T13:15:30Z</dcterms:modified>
</cp:coreProperties>
</file>